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6" r:id="rId3"/>
    <p:sldId id="278" r:id="rId4"/>
    <p:sldId id="279" r:id="rId5"/>
    <p:sldId id="281" r:id="rId6"/>
    <p:sldId id="282" r:id="rId7"/>
  </p:sldIdLst>
  <p:sldSz cx="12192000" cy="6858000"/>
  <p:notesSz cx="6797675" cy="9928225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64" autoAdjust="0"/>
    <p:restoredTop sz="89771" autoAdjust="0"/>
  </p:normalViewPr>
  <p:slideViewPr>
    <p:cSldViewPr snapToGrid="0">
      <p:cViewPr>
        <p:scale>
          <a:sx n="82" d="100"/>
          <a:sy n="82" d="100"/>
        </p:scale>
        <p:origin x="-804" y="-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>
            <a:extLst>
              <a:ext uri="{FF2B5EF4-FFF2-40B4-BE49-F238E27FC236}">
                <a16:creationId xmlns:a16="http://schemas.microsoft.com/office/drawing/2014/main" xmlns="" id="{8FCEB85C-AB61-4008-A1E8-1718A572FE5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5"/>
          </a:xfrm>
          <a:prstGeom prst="rect">
            <a:avLst/>
          </a:prstGeom>
        </p:spPr>
        <p:txBody>
          <a:bodyPr vert="horz" lIns="91442" tIns="45721" rIns="91442" bIns="45721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xmlns="" id="{63DEBC53-D44D-4808-82FA-9F7673F57F3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135"/>
          </a:xfrm>
          <a:prstGeom prst="rect">
            <a:avLst/>
          </a:prstGeom>
        </p:spPr>
        <p:txBody>
          <a:bodyPr vert="horz" lIns="91442" tIns="45721" rIns="91442" bIns="45721" rtlCol="0"/>
          <a:lstStyle>
            <a:lvl1pPr algn="r">
              <a:defRPr sz="1200"/>
            </a:lvl1pPr>
          </a:lstStyle>
          <a:p>
            <a:fld id="{7ED77F75-6377-472E-B130-161EF61C5FA7}" type="datetimeFigureOut">
              <a:rPr lang="sl-SI" smtClean="0"/>
              <a:t>20.10.2021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xmlns="" id="{0646E0A2-4C67-412B-9F06-608374E46F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30093"/>
            <a:ext cx="2945659" cy="498134"/>
          </a:xfrm>
          <a:prstGeom prst="rect">
            <a:avLst/>
          </a:prstGeom>
        </p:spPr>
        <p:txBody>
          <a:bodyPr vert="horz" lIns="91442" tIns="45721" rIns="91442" bIns="45721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xmlns="" id="{41ACF8A0-2B88-4212-9481-A57F1F79F1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4" y="9430093"/>
            <a:ext cx="2945659" cy="498134"/>
          </a:xfrm>
          <a:prstGeom prst="rect">
            <a:avLst/>
          </a:prstGeom>
        </p:spPr>
        <p:txBody>
          <a:bodyPr vert="horz" lIns="91442" tIns="45721" rIns="91442" bIns="45721" rtlCol="0" anchor="b"/>
          <a:lstStyle>
            <a:lvl1pPr algn="r">
              <a:defRPr sz="1200"/>
            </a:lvl1pPr>
          </a:lstStyle>
          <a:p>
            <a:fld id="{A698055D-16B9-4AA5-909E-865357B08A2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606363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967"/>
          </a:xfrm>
          <a:prstGeom prst="rect">
            <a:avLst/>
          </a:prstGeom>
        </p:spPr>
        <p:txBody>
          <a:bodyPr vert="horz" lIns="91442" tIns="45721" rIns="91442" bIns="45721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967"/>
          </a:xfrm>
          <a:prstGeom prst="rect">
            <a:avLst/>
          </a:prstGeom>
        </p:spPr>
        <p:txBody>
          <a:bodyPr vert="horz" lIns="91442" tIns="45721" rIns="91442" bIns="45721" rtlCol="0"/>
          <a:lstStyle>
            <a:lvl1pPr algn="r">
              <a:defRPr sz="1200"/>
            </a:lvl1pPr>
          </a:lstStyle>
          <a:p>
            <a:fld id="{EB7C6983-A85A-49F8-B055-956F2372AC81}" type="datetimeFigureOut">
              <a:rPr lang="sl-SI" smtClean="0"/>
              <a:t>20.10.2021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2" tIns="45721" rIns="91442" bIns="45721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79768" y="4715631"/>
            <a:ext cx="5438140" cy="4467939"/>
          </a:xfrm>
          <a:prstGeom prst="rect">
            <a:avLst/>
          </a:prstGeom>
        </p:spPr>
        <p:txBody>
          <a:bodyPr vert="horz" lIns="91442" tIns="45721" rIns="91442" bIns="45721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1" y="9429672"/>
            <a:ext cx="2945659" cy="496966"/>
          </a:xfrm>
          <a:prstGeom prst="rect">
            <a:avLst/>
          </a:prstGeom>
        </p:spPr>
        <p:txBody>
          <a:bodyPr vert="horz" lIns="91442" tIns="45721" rIns="91442" bIns="45721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4" y="9429672"/>
            <a:ext cx="2945659" cy="496966"/>
          </a:xfrm>
          <a:prstGeom prst="rect">
            <a:avLst/>
          </a:prstGeom>
        </p:spPr>
        <p:txBody>
          <a:bodyPr vert="horz" lIns="91442" tIns="45721" rIns="91442" bIns="45721" rtlCol="0" anchor="b"/>
          <a:lstStyle>
            <a:lvl1pPr algn="r">
              <a:defRPr sz="1200"/>
            </a:lvl1pPr>
          </a:lstStyle>
          <a:p>
            <a:fld id="{EE5AE6D1-2308-4613-90CA-128A816DFC9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53553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AE6D1-2308-4613-90CA-128A816DFC9C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75176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AE6D1-2308-4613-90CA-128A816DFC9C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44924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AE6D1-2308-4613-90CA-128A816DFC9C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61745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AE6D1-2308-4613-90CA-128A816DFC9C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23941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AE6D1-2308-4613-90CA-128A816DFC9C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42252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5AE6D1-2308-4613-90CA-128A816DFC9C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56031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C51A6D85-D38D-4DA7-B4B1-E6712FC7C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xmlns="" id="{1D57A13F-3FC4-49D4-852B-E7ADA53E98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xmlns="" id="{37EC8142-E9CD-4A5A-9D11-C707F598C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487B5-CC4E-4537-BFF3-ED74424427C1}" type="datetimeFigureOut">
              <a:rPr lang="sl-SI" smtClean="0"/>
              <a:t>20.10.2021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xmlns="" id="{F6A336A0-F7C3-4401-94EA-E3665D081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xmlns="" id="{45391DB0-8F39-49BE-8698-C53E22154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2C5B-726E-4847-8AF0-497C2EF15E9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76385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D79557DC-A036-45D4-8DC8-C2F5FFB53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xmlns="" id="{4CA06369-286C-4AE4-BABD-A3C980B652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xmlns="" id="{6C8D56CF-420C-4422-8345-21F4F5244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487B5-CC4E-4537-BFF3-ED74424427C1}" type="datetimeFigureOut">
              <a:rPr lang="sl-SI" smtClean="0"/>
              <a:t>20.10.2021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xmlns="" id="{86BD94ED-3C86-4E2E-8FE0-392E74581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xmlns="" id="{1F6F7779-9312-4D24-9A1C-FF0B749DF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2C5B-726E-4847-8AF0-497C2EF15E9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7459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xmlns="" id="{DAE2CC6E-C2E6-4C54-970A-19FA851A9C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xmlns="" id="{CE4BA7B1-E909-4674-85FE-5830DAEA9E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xmlns="" id="{DFBDE020-6F85-4A0A-8011-7202340FC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487B5-CC4E-4537-BFF3-ED74424427C1}" type="datetimeFigureOut">
              <a:rPr lang="sl-SI" smtClean="0"/>
              <a:t>20.10.2021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xmlns="" id="{FCBB48F8-D5D7-44F6-8AD6-11AC9EE6E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xmlns="" id="{18D6AC5A-E7A1-4910-80CD-2D23C7455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2C5B-726E-4847-8AF0-497C2EF15E9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15190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D66C809B-9781-4EEB-BC24-616720BE6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A33DAC69-60C3-4129-9424-6A7334217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xmlns="" id="{C4BBB294-0136-4120-A5B7-0D5D6EA70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487B5-CC4E-4537-BFF3-ED74424427C1}" type="datetimeFigureOut">
              <a:rPr lang="sl-SI" smtClean="0"/>
              <a:t>20.10.2021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xmlns="" id="{E0231169-C6DC-4283-9BB6-43D013071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xmlns="" id="{65BCFD91-E890-4384-B850-4E47E2FA5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2C5B-726E-4847-8AF0-497C2EF15E9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80242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45802406-F209-4923-9324-812C8083D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xmlns="" id="{30AEB91A-B0E4-4846-8D88-B076A0071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xmlns="" id="{201D4BF1-5C60-4FFC-BDAD-CEF2EDDF3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487B5-CC4E-4537-BFF3-ED74424427C1}" type="datetimeFigureOut">
              <a:rPr lang="sl-SI" smtClean="0"/>
              <a:t>20.10.2021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xmlns="" id="{D1F8811E-E338-45E4-87E1-FA1D740AE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xmlns="" id="{46FBB24F-E47F-45BF-AD57-171C7A5D9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2C5B-726E-4847-8AF0-497C2EF15E9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83669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E8908E08-6C38-40A8-8371-DC6B9D1E4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DD59F2D0-6CA3-470F-A76C-8B5C01C146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xmlns="" id="{10A96F62-FB00-4AEC-B231-0D02EAD26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xmlns="" id="{635B4C64-16B3-43D5-87D2-F004D2F32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487B5-CC4E-4537-BFF3-ED74424427C1}" type="datetimeFigureOut">
              <a:rPr lang="sl-SI" smtClean="0"/>
              <a:t>20.10.2021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xmlns="" id="{3C891DF8-949B-4940-B1BD-2AEF089CA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xmlns="" id="{397B83A3-7624-4FFD-8FA4-0D28D0BAC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2C5B-726E-4847-8AF0-497C2EF15E9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31952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B1E4C42B-A57E-4395-B4A5-AB56713D6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xmlns="" id="{8B4D0EC9-2B2A-4982-BE4F-299DB786B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xmlns="" id="{619C3E4C-F37F-4AEF-BC44-5EE28517CC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xmlns="" id="{0C223674-7C4C-4BD8-9917-162AFBE7C9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xmlns="" id="{A238A5B1-F10D-4FAF-8CDB-541D8148F4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xmlns="" id="{871894BB-A9BF-49C3-946D-90AD62E11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487B5-CC4E-4537-BFF3-ED74424427C1}" type="datetimeFigureOut">
              <a:rPr lang="sl-SI" smtClean="0"/>
              <a:t>20.10.2021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xmlns="" id="{E880FB08-D8CA-43F4-9DFD-5EBEAB245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xmlns="" id="{A6B2CE91-A209-46B9-8C25-5C4C40E44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2C5B-726E-4847-8AF0-497C2EF15E9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61983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18AF0B60-4C64-4714-918A-21DC3F1F8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xmlns="" id="{BF9A12DF-B921-4036-A23A-AB8CE0815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487B5-CC4E-4537-BFF3-ED74424427C1}" type="datetimeFigureOut">
              <a:rPr lang="sl-SI" smtClean="0"/>
              <a:t>20.10.2021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xmlns="" id="{5451023C-2E20-4ED5-8949-00F9FFABD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xmlns="" id="{1BCA9A79-4CD1-46EA-8D53-B223E2675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2C5B-726E-4847-8AF0-497C2EF15E9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44224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xmlns="" id="{80EF6541-4844-48F9-BAF1-09FC33C4B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487B5-CC4E-4537-BFF3-ED74424427C1}" type="datetimeFigureOut">
              <a:rPr lang="sl-SI" smtClean="0"/>
              <a:t>20.10.2021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xmlns="" id="{1D05545C-08BF-4A60-875A-2C00CE8CE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xmlns="" id="{F383C5BB-5C25-47A9-AADC-0C4DCD51C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2C5B-726E-4847-8AF0-497C2EF15E9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848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69C2634B-3ABF-48BF-9C4F-5F7273863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CF293A79-0C83-42A4-B5CE-643851D74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xmlns="" id="{637FFECD-B1DD-400B-8BE4-67E967860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xmlns="" id="{1E844EC6-F9B6-470A-8561-78275C34C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487B5-CC4E-4537-BFF3-ED74424427C1}" type="datetimeFigureOut">
              <a:rPr lang="sl-SI" smtClean="0"/>
              <a:t>20.10.2021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xmlns="" id="{A2776BF3-310D-4FDD-873D-797987083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xmlns="" id="{335F95C2-0EA2-4D6F-9A90-1DAA464A7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2C5B-726E-4847-8AF0-497C2EF15E9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12946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1C31D7A9-2CB4-4DC9-9FE6-26D7F457D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xmlns="" id="{E906F07F-22E8-4841-B319-A47F4AEEE9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xmlns="" id="{65E4AC69-F44A-41A0-A39E-DBE4269E43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xmlns="" id="{E44E9DD1-2656-41BD-AE6C-9FA948DA0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487B5-CC4E-4537-BFF3-ED74424427C1}" type="datetimeFigureOut">
              <a:rPr lang="sl-SI" smtClean="0"/>
              <a:t>20.10.2021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xmlns="" id="{3D53D681-AA93-43D5-BB38-841E2E14B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xmlns="" id="{A83AC5B8-41C1-4BBB-BE40-C5B7D1CF4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2C5B-726E-4847-8AF0-497C2EF15E9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6429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xmlns="" id="{B8877F7C-DB37-47DE-AE43-E1F5BFC75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xmlns="" id="{F83A18C8-65CE-4DFE-83D2-F1A64772D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xmlns="" id="{FA48F26C-0C33-4727-B810-18B5FF00FD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487B5-CC4E-4537-BFF3-ED74424427C1}" type="datetimeFigureOut">
              <a:rPr lang="sl-SI" smtClean="0"/>
              <a:t>20.10.2021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xmlns="" id="{13A6C657-84A5-4C84-AD35-CF07326E28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xmlns="" id="{5998DD2C-500F-42FF-A9AF-E2ECCFE3C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32C5B-726E-4847-8AF0-497C2EF15E9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4578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>
            <a:extLst>
              <a:ext uri="{FF2B5EF4-FFF2-40B4-BE49-F238E27FC236}">
                <a16:creationId xmlns:a16="http://schemas.microsoft.com/office/drawing/2014/main" xmlns="" id="{68DBF82B-7C58-422C-84A9-8AB3C1C1DD00}"/>
              </a:ext>
            </a:extLst>
          </p:cNvPr>
          <p:cNvSpPr txBox="1">
            <a:spLocks/>
          </p:cNvSpPr>
          <p:nvPr/>
        </p:nvSpPr>
        <p:spPr>
          <a:xfrm>
            <a:off x="558905" y="1930780"/>
            <a:ext cx="8301947" cy="16110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sl-SI" dirty="0"/>
          </a:p>
        </p:txBody>
      </p:sp>
      <p:sp>
        <p:nvSpPr>
          <p:cNvPr id="5" name="Podnaslov 2">
            <a:extLst>
              <a:ext uri="{FF2B5EF4-FFF2-40B4-BE49-F238E27FC236}">
                <a16:creationId xmlns:a16="http://schemas.microsoft.com/office/drawing/2014/main" xmlns="" id="{5407A32F-13FE-42A7-ADED-EAC97C3F9EDA}"/>
              </a:ext>
            </a:extLst>
          </p:cNvPr>
          <p:cNvSpPr txBox="1">
            <a:spLocks/>
          </p:cNvSpPr>
          <p:nvPr/>
        </p:nvSpPr>
        <p:spPr>
          <a:xfrm>
            <a:off x="558905" y="2887265"/>
            <a:ext cx="842772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l-SI" dirty="0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xmlns="" id="{B223C90E-89AE-4639-A182-E4AB316889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44" y="201118"/>
            <a:ext cx="4772968" cy="1248511"/>
          </a:xfrm>
          <a:prstGeom prst="rect">
            <a:avLst/>
          </a:prstGeom>
        </p:spPr>
      </p:pic>
      <p:sp>
        <p:nvSpPr>
          <p:cNvPr id="10" name="Rectangle 4">
            <a:extLst>
              <a:ext uri="{FF2B5EF4-FFF2-40B4-BE49-F238E27FC236}">
                <a16:creationId xmlns:a16="http://schemas.microsoft.com/office/drawing/2014/main" xmlns="" id="{B04F3B80-C3CF-4F59-BC0D-97BAFC795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414" y="60329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sl-SI" altLang="sl-SI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l-SI" altLang="sl-SI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" name="Skupina 1">
            <a:extLst>
              <a:ext uri="{FF2B5EF4-FFF2-40B4-BE49-F238E27FC236}">
                <a16:creationId xmlns:a16="http://schemas.microsoft.com/office/drawing/2014/main" xmlns="" id="{740D60AD-4221-45F1-AB2B-8656D9DE2EA2}"/>
              </a:ext>
            </a:extLst>
          </p:cNvPr>
          <p:cNvGrpSpPr/>
          <p:nvPr/>
        </p:nvGrpSpPr>
        <p:grpSpPr>
          <a:xfrm>
            <a:off x="8421560" y="-1232123"/>
            <a:ext cx="6157520" cy="5775150"/>
            <a:chOff x="8412035" y="-1603598"/>
            <a:chExt cx="6157520" cy="5775150"/>
          </a:xfrm>
        </p:grpSpPr>
        <p:sp>
          <p:nvSpPr>
            <p:cNvPr id="12" name="Diagram poteka: povezovalnik 11">
              <a:extLst>
                <a:ext uri="{FF2B5EF4-FFF2-40B4-BE49-F238E27FC236}">
                  <a16:creationId xmlns:a16="http://schemas.microsoft.com/office/drawing/2014/main" xmlns="" id="{9456BF43-3506-48CB-80E3-671521A98D9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12035" y="-1603598"/>
              <a:ext cx="6157520" cy="5775150"/>
            </a:xfrm>
            <a:prstGeom prst="flowChartConnector">
              <a:avLst/>
            </a:prstGeom>
            <a:blipFill dpi="0" rotWithShape="1">
              <a:blip r:embed="rId4">
                <a:alphaModFix amt="33000"/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pic>
          <p:nvPicPr>
            <p:cNvPr id="13" name="Slika 12" descr="C:\Users\barbarah\Documents\Barbara\02_PROJEKTI\2022 09_RCDD Ljubljana\diseminacija\logotipi\SGS\SGS LOGO.jpg">
              <a:extLst>
                <a:ext uri="{FF2B5EF4-FFF2-40B4-BE49-F238E27FC236}">
                  <a16:creationId xmlns:a16="http://schemas.microsoft.com/office/drawing/2014/main" xmlns="" id="{514A75D8-929D-4D2A-A639-BC084A052E2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0464" y="813960"/>
              <a:ext cx="2138017" cy="8462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Slika 14" descr="C:\Users\barbarah\Documents\Barbara\02_PROJEKTI\2022 09_RCDD Ljubljana\diseminacija\logotipi\ŠS\logo_lezeci.jpg">
              <a:extLst>
                <a:ext uri="{FF2B5EF4-FFF2-40B4-BE49-F238E27FC236}">
                  <a16:creationId xmlns:a16="http://schemas.microsoft.com/office/drawing/2014/main" xmlns="" id="{275FF043-452D-4D76-916A-A00CC33A3D7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68894" y="1956645"/>
              <a:ext cx="1599258" cy="520931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7" name="Raven povezovalnik 16">
            <a:extLst>
              <a:ext uri="{FF2B5EF4-FFF2-40B4-BE49-F238E27FC236}">
                <a16:creationId xmlns:a16="http://schemas.microsoft.com/office/drawing/2014/main" xmlns="" id="{4A6A3546-A462-4216-8CF2-30936936C4BE}"/>
              </a:ext>
            </a:extLst>
          </p:cNvPr>
          <p:cNvCxnSpPr/>
          <p:nvPr/>
        </p:nvCxnSpPr>
        <p:spPr>
          <a:xfrm>
            <a:off x="783771" y="52578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Skupina 8">
            <a:extLst>
              <a:ext uri="{FF2B5EF4-FFF2-40B4-BE49-F238E27FC236}">
                <a16:creationId xmlns:a16="http://schemas.microsoft.com/office/drawing/2014/main" xmlns="" id="{5BCD5BCF-340D-4B6D-BA81-EB3D37B68498}"/>
              </a:ext>
            </a:extLst>
          </p:cNvPr>
          <p:cNvGrpSpPr/>
          <p:nvPr/>
        </p:nvGrpSpPr>
        <p:grpSpPr>
          <a:xfrm>
            <a:off x="237943" y="5901182"/>
            <a:ext cx="11633259" cy="922713"/>
            <a:chOff x="237943" y="5901182"/>
            <a:chExt cx="11633259" cy="922713"/>
          </a:xfrm>
        </p:grpSpPr>
        <p:pic>
          <p:nvPicPr>
            <p:cNvPr id="7" name="Slika 88" descr="logo_mddsz">
              <a:extLst>
                <a:ext uri="{FF2B5EF4-FFF2-40B4-BE49-F238E27FC236}">
                  <a16:creationId xmlns:a16="http://schemas.microsoft.com/office/drawing/2014/main" xmlns="" id="{2F5D2551-B48A-4825-BE85-53AD6001F7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41234" y="5901182"/>
              <a:ext cx="3280756" cy="9227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Slika 89" descr="Logo_EKP_socialni_sklad_SLO">
              <a:extLst>
                <a:ext uri="{FF2B5EF4-FFF2-40B4-BE49-F238E27FC236}">
                  <a16:creationId xmlns:a16="http://schemas.microsoft.com/office/drawing/2014/main" xmlns="" id="{3078573C-AB79-4E5C-AC49-F2D4A4221E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6759" y="5966718"/>
              <a:ext cx="1843236" cy="8045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xmlns="" id="{17C2A75C-3D95-49B3-A08E-A9B7B1B3B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943" y="6028639"/>
              <a:ext cx="5385617" cy="6155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i="1" u="none" strike="noStrike" cap="none" normalizeH="0" baseline="0" dirty="0">
                  <a:ln>
                    <a:noFill/>
                  </a:ln>
                  <a:solidFill>
                    <a:srgbClr val="40404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haroni" panose="02010803020104030203" pitchFamily="2" charset="-79"/>
                </a:rPr>
                <a:t>Naložbo sofinancirata Evropska unija iz Evropskega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600" i="1" u="none" strike="noStrike" cap="none" normalizeH="0" baseline="0" dirty="0">
                  <a:ln>
                    <a:noFill/>
                  </a:ln>
                  <a:solidFill>
                    <a:srgbClr val="40404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haroni" panose="02010803020104030203" pitchFamily="2" charset="-79"/>
                </a:rPr>
                <a:t>socialnega sklada in Republika Slovenija.</a:t>
              </a:r>
              <a:r>
                <a:rPr kumimoji="0" lang="sl-SI" altLang="sl-SI" sz="1800" i="1" u="none" strike="noStrike" cap="none" normalizeH="0" baseline="0" dirty="0">
                  <a:ln>
                    <a:noFill/>
                  </a:ln>
                  <a:solidFill>
                    <a:srgbClr val="40404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haroni" panose="02010803020104030203" pitchFamily="2" charset="-79"/>
                </a:rPr>
                <a:t> </a:t>
              </a:r>
              <a:endParaRPr kumimoji="0" lang="sl-SI" altLang="sl-SI" sz="40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19" name="Raven povezovalnik 18">
              <a:extLst>
                <a:ext uri="{FF2B5EF4-FFF2-40B4-BE49-F238E27FC236}">
                  <a16:creationId xmlns:a16="http://schemas.microsoft.com/office/drawing/2014/main" xmlns="" id="{5379D8E5-A60A-4E10-A5F4-510478577595}"/>
                </a:ext>
              </a:extLst>
            </p:cNvPr>
            <p:cNvCxnSpPr>
              <a:cxnSpLocks/>
            </p:cNvCxnSpPr>
            <p:nvPr/>
          </p:nvCxnSpPr>
          <p:spPr>
            <a:xfrm>
              <a:off x="333330" y="5942725"/>
              <a:ext cx="11537872" cy="11792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Slika 17" descr="C:\Users\barbarah\Documents\Barbara\LOGOS, templates ipd\ZDS 2018\1-ZDS-Logotip-CMYK-small.jpg">
            <a:extLst>
              <a:ext uri="{FF2B5EF4-FFF2-40B4-BE49-F238E27FC236}">
                <a16:creationId xmlns:a16="http://schemas.microsoft.com/office/drawing/2014/main" xmlns="" id="{9BF26BEA-E029-4B82-A523-6B93FFFC388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5287" y="200164"/>
            <a:ext cx="923290" cy="741274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Podnaslov 2">
            <a:extLst>
              <a:ext uri="{FF2B5EF4-FFF2-40B4-BE49-F238E27FC236}">
                <a16:creationId xmlns:a16="http://schemas.microsoft.com/office/drawing/2014/main" xmlns="" id="{5407A32F-13FE-42A7-ADED-EAC97C3F9EDA}"/>
              </a:ext>
            </a:extLst>
          </p:cNvPr>
          <p:cNvSpPr txBox="1">
            <a:spLocks/>
          </p:cNvSpPr>
          <p:nvPr/>
        </p:nvSpPr>
        <p:spPr>
          <a:xfrm>
            <a:off x="558905" y="3938289"/>
            <a:ext cx="842772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l-SI" sz="22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5B5F3E22-6290-41AE-BCC3-BE88336709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Gospodarska gibanja in pomanjkanje delovne sile </a:t>
            </a:r>
          </a:p>
        </p:txBody>
      </p:sp>
      <p:sp>
        <p:nvSpPr>
          <p:cNvPr id="14" name="Subtitle 13">
            <a:extLst>
              <a:ext uri="{FF2B5EF4-FFF2-40B4-BE49-F238E27FC236}">
                <a16:creationId xmlns:a16="http://schemas.microsoft.com/office/drawing/2014/main" xmlns="" id="{80308D89-F51F-4D87-92CA-F5A05B49E9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/>
              <a:t>Dr. Alenka Kajzer, Urad za makroekonomske analize in razvoj</a:t>
            </a:r>
          </a:p>
        </p:txBody>
      </p:sp>
    </p:spTree>
    <p:extLst>
      <p:ext uri="{BB962C8B-B14F-4D97-AF65-F5344CB8AC3E}">
        <p14:creationId xmlns:p14="http://schemas.microsoft.com/office/powerpoint/2010/main" val="2854825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iagram poteka: povezovalnik 11">
            <a:extLst>
              <a:ext uri="{FF2B5EF4-FFF2-40B4-BE49-F238E27FC236}">
                <a16:creationId xmlns:a16="http://schemas.microsoft.com/office/drawing/2014/main" xmlns="" id="{9456BF43-3506-48CB-80E3-671521A98D99}"/>
              </a:ext>
            </a:extLst>
          </p:cNvPr>
          <p:cNvSpPr>
            <a:spLocks noChangeAspect="1"/>
          </p:cNvSpPr>
          <p:nvPr/>
        </p:nvSpPr>
        <p:spPr>
          <a:xfrm>
            <a:off x="10046924" y="1478436"/>
            <a:ext cx="6157520" cy="5775150"/>
          </a:xfrm>
          <a:prstGeom prst="flowChartConnector">
            <a:avLst/>
          </a:prstGeom>
          <a:blipFill dpi="0" rotWithShape="1">
            <a:blip r:embed="rId3">
              <a:alphaModFix amt="3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xmlns="" id="{68DBF82B-7C58-422C-84A9-8AB3C1C1DD00}"/>
              </a:ext>
            </a:extLst>
          </p:cNvPr>
          <p:cNvSpPr txBox="1">
            <a:spLocks/>
          </p:cNvSpPr>
          <p:nvPr/>
        </p:nvSpPr>
        <p:spPr>
          <a:xfrm>
            <a:off x="3443482" y="201119"/>
            <a:ext cx="8427720" cy="93321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sl-SI" sz="3600" dirty="0"/>
              <a:t>Napoved gospodarske rasti</a:t>
            </a:r>
          </a:p>
        </p:txBody>
      </p:sp>
      <p:cxnSp>
        <p:nvCxnSpPr>
          <p:cNvPr id="17" name="Raven povezovalnik 16">
            <a:extLst>
              <a:ext uri="{FF2B5EF4-FFF2-40B4-BE49-F238E27FC236}">
                <a16:creationId xmlns:a16="http://schemas.microsoft.com/office/drawing/2014/main" xmlns="" id="{4A6A3546-A462-4216-8CF2-30936936C4BE}"/>
              </a:ext>
            </a:extLst>
          </p:cNvPr>
          <p:cNvCxnSpPr/>
          <p:nvPr/>
        </p:nvCxnSpPr>
        <p:spPr>
          <a:xfrm>
            <a:off x="783771" y="52578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Skupina 1">
            <a:extLst>
              <a:ext uri="{FF2B5EF4-FFF2-40B4-BE49-F238E27FC236}">
                <a16:creationId xmlns:a16="http://schemas.microsoft.com/office/drawing/2014/main" xmlns="" id="{638F87E0-8BC0-45AE-848C-6CBA032F9F0A}"/>
              </a:ext>
            </a:extLst>
          </p:cNvPr>
          <p:cNvGrpSpPr/>
          <p:nvPr/>
        </p:nvGrpSpPr>
        <p:grpSpPr>
          <a:xfrm>
            <a:off x="237944" y="201119"/>
            <a:ext cx="11633258" cy="1010819"/>
            <a:chOff x="237944" y="201119"/>
            <a:chExt cx="11633258" cy="1010819"/>
          </a:xfrm>
        </p:grpSpPr>
        <p:pic>
          <p:nvPicPr>
            <p:cNvPr id="6" name="Slika 5">
              <a:extLst>
                <a:ext uri="{FF2B5EF4-FFF2-40B4-BE49-F238E27FC236}">
                  <a16:creationId xmlns:a16="http://schemas.microsoft.com/office/drawing/2014/main" xmlns="" id="{B223C90E-89AE-4639-A182-E4AB316889D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944" y="288203"/>
              <a:ext cx="2548799" cy="666714"/>
            </a:xfrm>
            <a:prstGeom prst="rect">
              <a:avLst/>
            </a:prstGeom>
          </p:spPr>
        </p:pic>
        <p:cxnSp>
          <p:nvCxnSpPr>
            <p:cNvPr id="21" name="Raven povezovalnik 20">
              <a:extLst>
                <a:ext uri="{FF2B5EF4-FFF2-40B4-BE49-F238E27FC236}">
                  <a16:creationId xmlns:a16="http://schemas.microsoft.com/office/drawing/2014/main" xmlns="" id="{AA545F57-6DBE-4451-8883-3B1B5DA8A005}"/>
                </a:ext>
              </a:extLst>
            </p:cNvPr>
            <p:cNvCxnSpPr>
              <a:cxnSpLocks/>
            </p:cNvCxnSpPr>
            <p:nvPr/>
          </p:nvCxnSpPr>
          <p:spPr>
            <a:xfrm>
              <a:off x="237944" y="1211938"/>
              <a:ext cx="11633258" cy="0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en povezovalnik 17">
              <a:extLst>
                <a:ext uri="{FF2B5EF4-FFF2-40B4-BE49-F238E27FC236}">
                  <a16:creationId xmlns:a16="http://schemas.microsoft.com/office/drawing/2014/main" xmlns="" id="{84232393-DD8A-486E-8D16-2A18525265BE}"/>
                </a:ext>
              </a:extLst>
            </p:cNvPr>
            <p:cNvCxnSpPr>
              <a:cxnSpLocks/>
            </p:cNvCxnSpPr>
            <p:nvPr/>
          </p:nvCxnSpPr>
          <p:spPr>
            <a:xfrm>
              <a:off x="3133544" y="201119"/>
              <a:ext cx="0" cy="933212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značba mesta vsebine 19">
            <a:extLst>
              <a:ext uri="{FF2B5EF4-FFF2-40B4-BE49-F238E27FC236}">
                <a16:creationId xmlns:a16="http://schemas.microsoft.com/office/drawing/2014/main" xmlns="" id="{BD1651C8-A5F2-4996-A42E-541169BB5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773" y="1511877"/>
            <a:ext cx="10515600" cy="487283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sz="2000" dirty="0"/>
          </a:p>
          <a:p>
            <a:endParaRPr lang="sl-SI" sz="2000" dirty="0"/>
          </a:p>
          <a:p>
            <a:endParaRPr lang="sl-SI" sz="2000" dirty="0"/>
          </a:p>
          <a:p>
            <a:endParaRPr lang="sl-SI" sz="2000" dirty="0"/>
          </a:p>
          <a:p>
            <a:endParaRPr lang="sl-SI" sz="2000" dirty="0"/>
          </a:p>
          <a:p>
            <a:endParaRPr lang="sl-SI" sz="2000" dirty="0"/>
          </a:p>
          <a:p>
            <a:endParaRPr lang="sl-SI" sz="2000" dirty="0"/>
          </a:p>
          <a:p>
            <a:endParaRPr lang="sl-SI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80CB035-578F-49D5-A422-79CD36147E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6773" y="1661160"/>
            <a:ext cx="9604527" cy="447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568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iagram poteka: povezovalnik 11">
            <a:extLst>
              <a:ext uri="{FF2B5EF4-FFF2-40B4-BE49-F238E27FC236}">
                <a16:creationId xmlns:a16="http://schemas.microsoft.com/office/drawing/2014/main" xmlns="" id="{9456BF43-3506-48CB-80E3-671521A98D99}"/>
              </a:ext>
            </a:extLst>
          </p:cNvPr>
          <p:cNvSpPr>
            <a:spLocks noChangeAspect="1"/>
          </p:cNvSpPr>
          <p:nvPr/>
        </p:nvSpPr>
        <p:spPr>
          <a:xfrm>
            <a:off x="10046924" y="1478436"/>
            <a:ext cx="6157520" cy="5775150"/>
          </a:xfrm>
          <a:prstGeom prst="flowChartConnector">
            <a:avLst/>
          </a:prstGeom>
          <a:blipFill dpi="0" rotWithShape="1">
            <a:blip r:embed="rId3">
              <a:alphaModFix amt="3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xmlns="" id="{68DBF82B-7C58-422C-84A9-8AB3C1C1DD00}"/>
              </a:ext>
            </a:extLst>
          </p:cNvPr>
          <p:cNvSpPr txBox="1">
            <a:spLocks/>
          </p:cNvSpPr>
          <p:nvPr/>
        </p:nvSpPr>
        <p:spPr>
          <a:xfrm>
            <a:off x="3443482" y="201119"/>
            <a:ext cx="8427720" cy="93321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sl-SI" sz="3600" dirty="0"/>
              <a:t>Napoved gibanj na trgu dela</a:t>
            </a:r>
          </a:p>
        </p:txBody>
      </p:sp>
      <p:cxnSp>
        <p:nvCxnSpPr>
          <p:cNvPr id="17" name="Raven povezovalnik 16">
            <a:extLst>
              <a:ext uri="{FF2B5EF4-FFF2-40B4-BE49-F238E27FC236}">
                <a16:creationId xmlns:a16="http://schemas.microsoft.com/office/drawing/2014/main" xmlns="" id="{4A6A3546-A462-4216-8CF2-30936936C4BE}"/>
              </a:ext>
            </a:extLst>
          </p:cNvPr>
          <p:cNvCxnSpPr/>
          <p:nvPr/>
        </p:nvCxnSpPr>
        <p:spPr>
          <a:xfrm>
            <a:off x="783771" y="52578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Skupina 1">
            <a:extLst>
              <a:ext uri="{FF2B5EF4-FFF2-40B4-BE49-F238E27FC236}">
                <a16:creationId xmlns:a16="http://schemas.microsoft.com/office/drawing/2014/main" xmlns="" id="{638F87E0-8BC0-45AE-848C-6CBA032F9F0A}"/>
              </a:ext>
            </a:extLst>
          </p:cNvPr>
          <p:cNvGrpSpPr/>
          <p:nvPr/>
        </p:nvGrpSpPr>
        <p:grpSpPr>
          <a:xfrm>
            <a:off x="237944" y="201119"/>
            <a:ext cx="11633258" cy="1010819"/>
            <a:chOff x="237944" y="201119"/>
            <a:chExt cx="11633258" cy="1010819"/>
          </a:xfrm>
        </p:grpSpPr>
        <p:pic>
          <p:nvPicPr>
            <p:cNvPr id="6" name="Slika 5">
              <a:extLst>
                <a:ext uri="{FF2B5EF4-FFF2-40B4-BE49-F238E27FC236}">
                  <a16:creationId xmlns:a16="http://schemas.microsoft.com/office/drawing/2014/main" xmlns="" id="{B223C90E-89AE-4639-A182-E4AB316889D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944" y="288203"/>
              <a:ext cx="2548799" cy="666714"/>
            </a:xfrm>
            <a:prstGeom prst="rect">
              <a:avLst/>
            </a:prstGeom>
          </p:spPr>
        </p:pic>
        <p:cxnSp>
          <p:nvCxnSpPr>
            <p:cNvPr id="21" name="Raven povezovalnik 20">
              <a:extLst>
                <a:ext uri="{FF2B5EF4-FFF2-40B4-BE49-F238E27FC236}">
                  <a16:creationId xmlns:a16="http://schemas.microsoft.com/office/drawing/2014/main" xmlns="" id="{AA545F57-6DBE-4451-8883-3B1B5DA8A005}"/>
                </a:ext>
              </a:extLst>
            </p:cNvPr>
            <p:cNvCxnSpPr>
              <a:cxnSpLocks/>
            </p:cNvCxnSpPr>
            <p:nvPr/>
          </p:nvCxnSpPr>
          <p:spPr>
            <a:xfrm>
              <a:off x="237944" y="1211938"/>
              <a:ext cx="11633258" cy="0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en povezovalnik 17">
              <a:extLst>
                <a:ext uri="{FF2B5EF4-FFF2-40B4-BE49-F238E27FC236}">
                  <a16:creationId xmlns:a16="http://schemas.microsoft.com/office/drawing/2014/main" xmlns="" id="{84232393-DD8A-486E-8D16-2A18525265BE}"/>
                </a:ext>
              </a:extLst>
            </p:cNvPr>
            <p:cNvCxnSpPr>
              <a:cxnSpLocks/>
            </p:cNvCxnSpPr>
            <p:nvPr/>
          </p:nvCxnSpPr>
          <p:spPr>
            <a:xfrm>
              <a:off x="3133544" y="201119"/>
              <a:ext cx="0" cy="933212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značba mesta vsebine 19">
            <a:extLst>
              <a:ext uri="{FF2B5EF4-FFF2-40B4-BE49-F238E27FC236}">
                <a16:creationId xmlns:a16="http://schemas.microsoft.com/office/drawing/2014/main" xmlns="" id="{BD1651C8-A5F2-4996-A42E-541169BB5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773" y="1511877"/>
            <a:ext cx="10515600" cy="487283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sz="2000" dirty="0"/>
          </a:p>
          <a:p>
            <a:endParaRPr lang="sl-SI" sz="2000" dirty="0"/>
          </a:p>
          <a:p>
            <a:endParaRPr lang="sl-SI" sz="2000" dirty="0"/>
          </a:p>
          <a:p>
            <a:endParaRPr lang="sl-SI" sz="2000" dirty="0"/>
          </a:p>
          <a:p>
            <a:endParaRPr lang="sl-SI" sz="2000" dirty="0"/>
          </a:p>
          <a:p>
            <a:endParaRPr lang="sl-SI" sz="2000" dirty="0"/>
          </a:p>
          <a:p>
            <a:endParaRPr lang="sl-SI" sz="2000" dirty="0"/>
          </a:p>
          <a:p>
            <a:endParaRPr lang="sl-SI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B2593D4D-C338-4DA2-AAE5-11BA230D2E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3899" y="2627375"/>
            <a:ext cx="10163175" cy="3306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150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iagram poteka: povezovalnik 11">
            <a:extLst>
              <a:ext uri="{FF2B5EF4-FFF2-40B4-BE49-F238E27FC236}">
                <a16:creationId xmlns:a16="http://schemas.microsoft.com/office/drawing/2014/main" xmlns="" id="{9456BF43-3506-48CB-80E3-671521A98D99}"/>
              </a:ext>
            </a:extLst>
          </p:cNvPr>
          <p:cNvSpPr>
            <a:spLocks noChangeAspect="1"/>
          </p:cNvSpPr>
          <p:nvPr/>
        </p:nvSpPr>
        <p:spPr>
          <a:xfrm>
            <a:off x="10046924" y="1478436"/>
            <a:ext cx="6157520" cy="5775150"/>
          </a:xfrm>
          <a:prstGeom prst="flowChartConnector">
            <a:avLst/>
          </a:prstGeom>
          <a:blipFill dpi="0" rotWithShape="1">
            <a:blip r:embed="rId3">
              <a:alphaModFix amt="3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xmlns="" id="{68DBF82B-7C58-422C-84A9-8AB3C1C1DD00}"/>
              </a:ext>
            </a:extLst>
          </p:cNvPr>
          <p:cNvSpPr txBox="1">
            <a:spLocks/>
          </p:cNvSpPr>
          <p:nvPr/>
        </p:nvSpPr>
        <p:spPr>
          <a:xfrm>
            <a:off x="3480824" y="201119"/>
            <a:ext cx="8427720" cy="93321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sl-SI" sz="3600" dirty="0"/>
              <a:t>Pomanjkanje delovne sile vedno večji problem</a:t>
            </a:r>
          </a:p>
        </p:txBody>
      </p:sp>
      <p:cxnSp>
        <p:nvCxnSpPr>
          <p:cNvPr id="17" name="Raven povezovalnik 16">
            <a:extLst>
              <a:ext uri="{FF2B5EF4-FFF2-40B4-BE49-F238E27FC236}">
                <a16:creationId xmlns:a16="http://schemas.microsoft.com/office/drawing/2014/main" xmlns="" id="{4A6A3546-A462-4216-8CF2-30936936C4BE}"/>
              </a:ext>
            </a:extLst>
          </p:cNvPr>
          <p:cNvCxnSpPr/>
          <p:nvPr/>
        </p:nvCxnSpPr>
        <p:spPr>
          <a:xfrm>
            <a:off x="783771" y="52578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Skupina 1">
            <a:extLst>
              <a:ext uri="{FF2B5EF4-FFF2-40B4-BE49-F238E27FC236}">
                <a16:creationId xmlns:a16="http://schemas.microsoft.com/office/drawing/2014/main" xmlns="" id="{638F87E0-8BC0-45AE-848C-6CBA032F9F0A}"/>
              </a:ext>
            </a:extLst>
          </p:cNvPr>
          <p:cNvGrpSpPr/>
          <p:nvPr/>
        </p:nvGrpSpPr>
        <p:grpSpPr>
          <a:xfrm>
            <a:off x="237944" y="201119"/>
            <a:ext cx="11633258" cy="1010819"/>
            <a:chOff x="237944" y="201119"/>
            <a:chExt cx="11633258" cy="1010819"/>
          </a:xfrm>
        </p:grpSpPr>
        <p:pic>
          <p:nvPicPr>
            <p:cNvPr id="6" name="Slika 5">
              <a:extLst>
                <a:ext uri="{FF2B5EF4-FFF2-40B4-BE49-F238E27FC236}">
                  <a16:creationId xmlns:a16="http://schemas.microsoft.com/office/drawing/2014/main" xmlns="" id="{B223C90E-89AE-4639-A182-E4AB316889D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944" y="288203"/>
              <a:ext cx="2548799" cy="666714"/>
            </a:xfrm>
            <a:prstGeom prst="rect">
              <a:avLst/>
            </a:prstGeom>
          </p:spPr>
        </p:pic>
        <p:cxnSp>
          <p:nvCxnSpPr>
            <p:cNvPr id="21" name="Raven povezovalnik 20">
              <a:extLst>
                <a:ext uri="{FF2B5EF4-FFF2-40B4-BE49-F238E27FC236}">
                  <a16:creationId xmlns:a16="http://schemas.microsoft.com/office/drawing/2014/main" xmlns="" id="{AA545F57-6DBE-4451-8883-3B1B5DA8A005}"/>
                </a:ext>
              </a:extLst>
            </p:cNvPr>
            <p:cNvCxnSpPr>
              <a:cxnSpLocks/>
            </p:cNvCxnSpPr>
            <p:nvPr/>
          </p:nvCxnSpPr>
          <p:spPr>
            <a:xfrm>
              <a:off x="237944" y="1211938"/>
              <a:ext cx="11633258" cy="0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en povezovalnik 17">
              <a:extLst>
                <a:ext uri="{FF2B5EF4-FFF2-40B4-BE49-F238E27FC236}">
                  <a16:creationId xmlns:a16="http://schemas.microsoft.com/office/drawing/2014/main" xmlns="" id="{84232393-DD8A-486E-8D16-2A18525265BE}"/>
                </a:ext>
              </a:extLst>
            </p:cNvPr>
            <p:cNvCxnSpPr>
              <a:cxnSpLocks/>
            </p:cNvCxnSpPr>
            <p:nvPr/>
          </p:nvCxnSpPr>
          <p:spPr>
            <a:xfrm>
              <a:off x="3133544" y="201119"/>
              <a:ext cx="0" cy="933212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značba mesta vsebine 19">
            <a:extLst>
              <a:ext uri="{FF2B5EF4-FFF2-40B4-BE49-F238E27FC236}">
                <a16:creationId xmlns:a16="http://schemas.microsoft.com/office/drawing/2014/main" xmlns="" id="{BD1651C8-A5F2-4996-A42E-541169BB5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773" y="1511877"/>
            <a:ext cx="10515600" cy="487283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sz="2000"/>
          </a:p>
          <a:p>
            <a:endParaRPr lang="sl-SI" sz="2000"/>
          </a:p>
          <a:p>
            <a:endParaRPr lang="sl-SI" sz="2000"/>
          </a:p>
          <a:p>
            <a:endParaRPr lang="sl-SI" sz="2000"/>
          </a:p>
          <a:p>
            <a:endParaRPr lang="sl-SI" sz="2000"/>
          </a:p>
          <a:p>
            <a:endParaRPr lang="sl-SI" sz="2000"/>
          </a:p>
          <a:p>
            <a:endParaRPr lang="sl-SI" sz="2000"/>
          </a:p>
          <a:p>
            <a:endParaRPr lang="sl-SI" sz="20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5917639-3312-4734-958D-8D9694D973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26820" y="1819508"/>
            <a:ext cx="4099528" cy="40783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1830F8F2-4968-4968-BA8E-3FA2BDB8FD7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45416" y="2097632"/>
            <a:ext cx="4282440" cy="394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93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iagram poteka: povezovalnik 11">
            <a:extLst>
              <a:ext uri="{FF2B5EF4-FFF2-40B4-BE49-F238E27FC236}">
                <a16:creationId xmlns:a16="http://schemas.microsoft.com/office/drawing/2014/main" xmlns="" id="{9456BF43-3506-48CB-80E3-671521A98D99}"/>
              </a:ext>
            </a:extLst>
          </p:cNvPr>
          <p:cNvSpPr>
            <a:spLocks noChangeAspect="1"/>
          </p:cNvSpPr>
          <p:nvPr/>
        </p:nvSpPr>
        <p:spPr>
          <a:xfrm>
            <a:off x="10046924" y="1478436"/>
            <a:ext cx="6157520" cy="5775150"/>
          </a:xfrm>
          <a:prstGeom prst="flowChartConnector">
            <a:avLst/>
          </a:prstGeom>
          <a:blipFill dpi="0" rotWithShape="1">
            <a:blip r:embed="rId3">
              <a:alphaModFix amt="3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xmlns="" id="{68DBF82B-7C58-422C-84A9-8AB3C1C1DD00}"/>
              </a:ext>
            </a:extLst>
          </p:cNvPr>
          <p:cNvSpPr txBox="1">
            <a:spLocks/>
          </p:cNvSpPr>
          <p:nvPr/>
        </p:nvSpPr>
        <p:spPr>
          <a:xfrm>
            <a:off x="3480824" y="201119"/>
            <a:ext cx="8427720" cy="93321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sl-SI" sz="3600" dirty="0"/>
              <a:t>Vpliv demografskih sprememb na pomanjkanje</a:t>
            </a:r>
          </a:p>
        </p:txBody>
      </p:sp>
      <p:cxnSp>
        <p:nvCxnSpPr>
          <p:cNvPr id="17" name="Raven povezovalnik 16">
            <a:extLst>
              <a:ext uri="{FF2B5EF4-FFF2-40B4-BE49-F238E27FC236}">
                <a16:creationId xmlns:a16="http://schemas.microsoft.com/office/drawing/2014/main" xmlns="" id="{4A6A3546-A462-4216-8CF2-30936936C4BE}"/>
              </a:ext>
            </a:extLst>
          </p:cNvPr>
          <p:cNvCxnSpPr/>
          <p:nvPr/>
        </p:nvCxnSpPr>
        <p:spPr>
          <a:xfrm>
            <a:off x="783771" y="52578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Skupina 1">
            <a:extLst>
              <a:ext uri="{FF2B5EF4-FFF2-40B4-BE49-F238E27FC236}">
                <a16:creationId xmlns:a16="http://schemas.microsoft.com/office/drawing/2014/main" xmlns="" id="{638F87E0-8BC0-45AE-848C-6CBA032F9F0A}"/>
              </a:ext>
            </a:extLst>
          </p:cNvPr>
          <p:cNvGrpSpPr/>
          <p:nvPr/>
        </p:nvGrpSpPr>
        <p:grpSpPr>
          <a:xfrm>
            <a:off x="237944" y="201119"/>
            <a:ext cx="11633258" cy="1010819"/>
            <a:chOff x="237944" y="201119"/>
            <a:chExt cx="11633258" cy="1010819"/>
          </a:xfrm>
        </p:grpSpPr>
        <p:pic>
          <p:nvPicPr>
            <p:cNvPr id="6" name="Slika 5">
              <a:extLst>
                <a:ext uri="{FF2B5EF4-FFF2-40B4-BE49-F238E27FC236}">
                  <a16:creationId xmlns:a16="http://schemas.microsoft.com/office/drawing/2014/main" xmlns="" id="{B223C90E-89AE-4639-A182-E4AB316889D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944" y="288203"/>
              <a:ext cx="2548799" cy="666714"/>
            </a:xfrm>
            <a:prstGeom prst="rect">
              <a:avLst/>
            </a:prstGeom>
          </p:spPr>
        </p:pic>
        <p:cxnSp>
          <p:nvCxnSpPr>
            <p:cNvPr id="21" name="Raven povezovalnik 20">
              <a:extLst>
                <a:ext uri="{FF2B5EF4-FFF2-40B4-BE49-F238E27FC236}">
                  <a16:creationId xmlns:a16="http://schemas.microsoft.com/office/drawing/2014/main" xmlns="" id="{AA545F57-6DBE-4451-8883-3B1B5DA8A005}"/>
                </a:ext>
              </a:extLst>
            </p:cNvPr>
            <p:cNvCxnSpPr>
              <a:cxnSpLocks/>
            </p:cNvCxnSpPr>
            <p:nvPr/>
          </p:nvCxnSpPr>
          <p:spPr>
            <a:xfrm>
              <a:off x="237944" y="1211938"/>
              <a:ext cx="11633258" cy="0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en povezovalnik 17">
              <a:extLst>
                <a:ext uri="{FF2B5EF4-FFF2-40B4-BE49-F238E27FC236}">
                  <a16:creationId xmlns:a16="http://schemas.microsoft.com/office/drawing/2014/main" xmlns="" id="{84232393-DD8A-486E-8D16-2A18525265BE}"/>
                </a:ext>
              </a:extLst>
            </p:cNvPr>
            <p:cNvCxnSpPr>
              <a:cxnSpLocks/>
            </p:cNvCxnSpPr>
            <p:nvPr/>
          </p:nvCxnSpPr>
          <p:spPr>
            <a:xfrm>
              <a:off x="3133544" y="201119"/>
              <a:ext cx="0" cy="933212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Označba mesta vsebine 19">
            <a:extLst>
              <a:ext uri="{FF2B5EF4-FFF2-40B4-BE49-F238E27FC236}">
                <a16:creationId xmlns:a16="http://schemas.microsoft.com/office/drawing/2014/main" xmlns="" id="{BD1651C8-A5F2-4996-A42E-541169BB5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773" y="1511877"/>
            <a:ext cx="10515600" cy="487283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sz="2000"/>
          </a:p>
          <a:p>
            <a:endParaRPr lang="sl-SI" sz="2000"/>
          </a:p>
          <a:p>
            <a:endParaRPr lang="sl-SI" sz="2000"/>
          </a:p>
          <a:p>
            <a:endParaRPr lang="sl-SI" sz="2000"/>
          </a:p>
          <a:p>
            <a:endParaRPr lang="sl-SI" sz="2000"/>
          </a:p>
          <a:p>
            <a:endParaRPr lang="sl-SI" sz="2000"/>
          </a:p>
          <a:p>
            <a:endParaRPr lang="sl-SI" sz="2000"/>
          </a:p>
          <a:p>
            <a:endParaRPr lang="sl-SI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32E05561-51E8-4B71-AFB6-D31778F9D3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7325" y="1809750"/>
            <a:ext cx="9048749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128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iagram poteka: povezovalnik 11">
            <a:extLst>
              <a:ext uri="{FF2B5EF4-FFF2-40B4-BE49-F238E27FC236}">
                <a16:creationId xmlns:a16="http://schemas.microsoft.com/office/drawing/2014/main" xmlns="" id="{9456BF43-3506-48CB-80E3-671521A98D99}"/>
              </a:ext>
            </a:extLst>
          </p:cNvPr>
          <p:cNvSpPr>
            <a:spLocks noChangeAspect="1"/>
          </p:cNvSpPr>
          <p:nvPr/>
        </p:nvSpPr>
        <p:spPr>
          <a:xfrm>
            <a:off x="10046924" y="1478436"/>
            <a:ext cx="6157520" cy="5775150"/>
          </a:xfrm>
          <a:prstGeom prst="flowChartConnector">
            <a:avLst/>
          </a:prstGeom>
          <a:blipFill dpi="0" rotWithShape="1">
            <a:blip r:embed="rId3">
              <a:alphaModFix amt="3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" name="Naslov 1">
            <a:extLst>
              <a:ext uri="{FF2B5EF4-FFF2-40B4-BE49-F238E27FC236}">
                <a16:creationId xmlns:a16="http://schemas.microsoft.com/office/drawing/2014/main" xmlns="" id="{68DBF82B-7C58-422C-84A9-8AB3C1C1DD00}"/>
              </a:ext>
            </a:extLst>
          </p:cNvPr>
          <p:cNvSpPr txBox="1">
            <a:spLocks/>
          </p:cNvSpPr>
          <p:nvPr/>
        </p:nvSpPr>
        <p:spPr>
          <a:xfrm>
            <a:off x="3480824" y="201119"/>
            <a:ext cx="8427720" cy="93321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sl-SI" sz="3600" dirty="0"/>
              <a:t>Kaj kažejo stopnje aktivnosti – kje so rezerve?</a:t>
            </a:r>
          </a:p>
        </p:txBody>
      </p:sp>
      <p:cxnSp>
        <p:nvCxnSpPr>
          <p:cNvPr id="17" name="Raven povezovalnik 16">
            <a:extLst>
              <a:ext uri="{FF2B5EF4-FFF2-40B4-BE49-F238E27FC236}">
                <a16:creationId xmlns:a16="http://schemas.microsoft.com/office/drawing/2014/main" xmlns="" id="{4A6A3546-A462-4216-8CF2-30936936C4BE}"/>
              </a:ext>
            </a:extLst>
          </p:cNvPr>
          <p:cNvCxnSpPr/>
          <p:nvPr/>
        </p:nvCxnSpPr>
        <p:spPr>
          <a:xfrm>
            <a:off x="783771" y="52578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Skupina 1">
            <a:extLst>
              <a:ext uri="{FF2B5EF4-FFF2-40B4-BE49-F238E27FC236}">
                <a16:creationId xmlns:a16="http://schemas.microsoft.com/office/drawing/2014/main" xmlns="" id="{638F87E0-8BC0-45AE-848C-6CBA032F9F0A}"/>
              </a:ext>
            </a:extLst>
          </p:cNvPr>
          <p:cNvGrpSpPr/>
          <p:nvPr/>
        </p:nvGrpSpPr>
        <p:grpSpPr>
          <a:xfrm>
            <a:off x="237944" y="201119"/>
            <a:ext cx="11633258" cy="1010819"/>
            <a:chOff x="237944" y="201119"/>
            <a:chExt cx="11633258" cy="1010819"/>
          </a:xfrm>
        </p:grpSpPr>
        <p:pic>
          <p:nvPicPr>
            <p:cNvPr id="6" name="Slika 5">
              <a:extLst>
                <a:ext uri="{FF2B5EF4-FFF2-40B4-BE49-F238E27FC236}">
                  <a16:creationId xmlns:a16="http://schemas.microsoft.com/office/drawing/2014/main" xmlns="" id="{B223C90E-89AE-4639-A182-E4AB316889D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944" y="288203"/>
              <a:ext cx="2548799" cy="666714"/>
            </a:xfrm>
            <a:prstGeom prst="rect">
              <a:avLst/>
            </a:prstGeom>
          </p:spPr>
        </p:pic>
        <p:cxnSp>
          <p:nvCxnSpPr>
            <p:cNvPr id="21" name="Raven povezovalnik 20">
              <a:extLst>
                <a:ext uri="{FF2B5EF4-FFF2-40B4-BE49-F238E27FC236}">
                  <a16:creationId xmlns:a16="http://schemas.microsoft.com/office/drawing/2014/main" xmlns="" id="{AA545F57-6DBE-4451-8883-3B1B5DA8A005}"/>
                </a:ext>
              </a:extLst>
            </p:cNvPr>
            <p:cNvCxnSpPr>
              <a:cxnSpLocks/>
            </p:cNvCxnSpPr>
            <p:nvPr/>
          </p:nvCxnSpPr>
          <p:spPr>
            <a:xfrm>
              <a:off x="237944" y="1211938"/>
              <a:ext cx="11633258" cy="0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en povezovalnik 17">
              <a:extLst>
                <a:ext uri="{FF2B5EF4-FFF2-40B4-BE49-F238E27FC236}">
                  <a16:creationId xmlns:a16="http://schemas.microsoft.com/office/drawing/2014/main" xmlns="" id="{84232393-DD8A-486E-8D16-2A18525265BE}"/>
                </a:ext>
              </a:extLst>
            </p:cNvPr>
            <p:cNvCxnSpPr>
              <a:cxnSpLocks/>
            </p:cNvCxnSpPr>
            <p:nvPr/>
          </p:nvCxnSpPr>
          <p:spPr>
            <a:xfrm>
              <a:off x="3133544" y="201119"/>
              <a:ext cx="0" cy="933212"/>
            </a:xfrm>
            <a:prstGeom prst="line">
              <a:avLst/>
            </a:prstGeom>
            <a:ln w="158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xmlns="" id="{325A3224-1F6F-4FC6-B192-ADC500D9C2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5124064" y="3755272"/>
            <a:ext cx="1585097" cy="536494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EBD15EF-993B-4E88-8201-D2F3746D65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95750" y="1914524"/>
            <a:ext cx="3451224" cy="42100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1F08F98-0819-45B5-BF15-901E6F9FADE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43001" y="2019301"/>
            <a:ext cx="2805040" cy="38385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07EE2B42-C0E7-46E7-B160-91C2D3989CA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46974" y="2019301"/>
            <a:ext cx="2901948" cy="421005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F422BAF3-391C-4A22-A179-A30E9269B2B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31950" y="6363422"/>
            <a:ext cx="1231900" cy="19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374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1835</TotalTime>
  <Words>63</Words>
  <Application>Microsoft Office PowerPoint</Application>
  <PresentationFormat>Po meri</PresentationFormat>
  <Paragraphs>40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7" baseType="lpstr">
      <vt:lpstr>Officeova tema</vt:lpstr>
      <vt:lpstr>Gospodarska gibanja in pomanjkanje delovne sile 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Delodajalci</dc:creator>
  <cp:lastModifiedBy>Vesna Miloševič Zupančič</cp:lastModifiedBy>
  <cp:revision>120</cp:revision>
  <cp:lastPrinted>2021-10-18T12:58:31Z</cp:lastPrinted>
  <dcterms:created xsi:type="dcterms:W3CDTF">2017-09-27T13:06:56Z</dcterms:created>
  <dcterms:modified xsi:type="dcterms:W3CDTF">2021-10-20T09:29:57Z</dcterms:modified>
</cp:coreProperties>
</file>