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6" r:id="rId3"/>
    <p:sldId id="278" r:id="rId4"/>
    <p:sldId id="279" r:id="rId5"/>
  </p:sldIdLst>
  <p:sldSz cx="12192000" cy="6858000"/>
  <p:notesSz cx="7099300" cy="102346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4" autoAdjust="0"/>
    <p:restoredTop sz="89771" autoAdjust="0"/>
  </p:normalViewPr>
  <p:slideViewPr>
    <p:cSldViewPr snapToGrid="0">
      <p:cViewPr>
        <p:scale>
          <a:sx n="109" d="100"/>
          <a:sy n="109" d="100"/>
        </p:scale>
        <p:origin x="-768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xmlns="" id="{8FCEB85C-AB61-4008-A1E8-1718A572FE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xmlns="" id="{63DEBC53-D44D-4808-82FA-9F7673F57F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7ED77F75-6377-472E-B130-161EF61C5FA7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xmlns="" id="{0646E0A2-4C67-412B-9F06-608374E46F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xmlns="" id="{41ACF8A0-2B88-4212-9481-A57F1F79F1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698055D-16B9-4AA5-909E-865357B08A2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0636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EB7C6983-A85A-49F8-B055-956F2372AC8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709931" y="4861156"/>
            <a:ext cx="5679440" cy="460582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720674"/>
            <a:ext cx="3076363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4021295" y="9720674"/>
            <a:ext cx="3076363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EE5AE6D1-2308-4613-90CA-128A816DFC9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355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51A6D85-D38D-4DA7-B4B1-E6712FC7C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1D57A13F-3FC4-49D4-852B-E7ADA53E9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37EC8142-E9CD-4A5A-9D11-C707F598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F6A336A0-F7C3-4401-94EA-E3665D081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45391DB0-8F39-49BE-8698-C53E2215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638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79557DC-A036-45D4-8DC8-C2F5FFB5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4CA06369-286C-4AE4-BABD-A3C980B65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6C8D56CF-420C-4422-8345-21F4F524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86BD94ED-3C86-4E2E-8FE0-392E7458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1F6F7779-9312-4D24-9A1C-FF0B749D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45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xmlns="" id="{DAE2CC6E-C2E6-4C54-970A-19FA851A9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CE4BA7B1-E909-4674-85FE-5830DAEA9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DFBDE020-6F85-4A0A-8011-7202340FC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FCBB48F8-D5D7-44F6-8AD6-11AC9EE6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18D6AC5A-E7A1-4910-80CD-2D23C745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519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66C809B-9781-4EEB-BC24-616720BE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A33DAC69-60C3-4129-9424-6A7334217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C4BBB294-0136-4120-A5B7-0D5D6EA70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E0231169-C6DC-4283-9BB6-43D01307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65BCFD91-E890-4384-B850-4E47E2FA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024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5802406-F209-4923-9324-812C8083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30AEB91A-B0E4-4846-8D88-B076A0071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201D4BF1-5C60-4FFC-BDAD-CEF2EDDF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D1F8811E-E338-45E4-87E1-FA1D740A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46FBB24F-E47F-45BF-AD57-171C7A5D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36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8908E08-6C38-40A8-8371-DC6B9D1E4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DD59F2D0-6CA3-470F-A76C-8B5C01C14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10A96F62-FB00-4AEC-B231-0D02EAD2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635B4C64-16B3-43D5-87D2-F004D2F3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3C891DF8-949B-4940-B1BD-2AEF089C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397B83A3-7624-4FFD-8FA4-0D28D0BA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195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1E4C42B-A57E-4395-B4A5-AB56713D6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8B4D0EC9-2B2A-4982-BE4F-299DB786B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619C3E4C-F37F-4AEF-BC44-5EE28517C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xmlns="" id="{0C223674-7C4C-4BD8-9917-162AFBE7C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xmlns="" id="{A238A5B1-F10D-4FAF-8CDB-541D8148F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xmlns="" id="{871894BB-A9BF-49C3-946D-90AD62E1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xmlns="" id="{E880FB08-D8CA-43F4-9DFD-5EBEAB245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xmlns="" id="{A6B2CE91-A209-46B9-8C25-5C4C40E4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6198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8AF0B60-4C64-4714-918A-21DC3F1F8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xmlns="" id="{BF9A12DF-B921-4036-A23A-AB8CE081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xmlns="" id="{5451023C-2E20-4ED5-8949-00F9FFABD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xmlns="" id="{1BCA9A79-4CD1-46EA-8D53-B223E2675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422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xmlns="" id="{80EF6541-4844-48F9-BAF1-09FC33C4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xmlns="" id="{1D05545C-08BF-4A60-875A-2C00CE8CE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xmlns="" id="{F383C5BB-5C25-47A9-AADC-0C4DCD51C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4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9C2634B-3ABF-48BF-9C4F-5F7273863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CF293A79-0C83-42A4-B5CE-643851D74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637FFECD-B1DD-400B-8BE4-67E967860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1E844EC6-F9B6-470A-8561-78275C34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A2776BF3-310D-4FDD-873D-79798708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335F95C2-0EA2-4D6F-9A90-1DAA464A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294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C31D7A9-2CB4-4DC9-9FE6-26D7F457D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xmlns="" id="{E906F07F-22E8-4841-B319-A47F4AEEE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65E4AC69-F44A-41A0-A39E-DBE4269E4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E44E9DD1-2656-41BD-AE6C-9FA948DA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3D53D681-AA93-43D5-BB38-841E2E14B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A83AC5B8-41C1-4BBB-BE40-C5B7D1CF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42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xmlns="" id="{B8877F7C-DB37-47DE-AE43-E1F5BFC75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F83A18C8-65CE-4DFE-83D2-F1A64772D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FA48F26C-0C33-4727-B810-18B5FF00F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487B5-CC4E-4537-BFF3-ED74424427C1}" type="datetimeFigureOut">
              <a:rPr lang="sl-SI" smtClean="0"/>
              <a:t>19.10.2021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13A6C657-84A5-4C84-AD35-CF07326E28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5998DD2C-500F-42FF-A9AF-E2ECCFE3C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578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558905" y="1930780"/>
            <a:ext cx="8301947" cy="16110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sl-SI" dirty="0"/>
          </a:p>
        </p:txBody>
      </p:sp>
      <p:sp>
        <p:nvSpPr>
          <p:cNvPr id="5" name="Podnaslov 2">
            <a:extLst>
              <a:ext uri="{FF2B5EF4-FFF2-40B4-BE49-F238E27FC236}">
                <a16:creationId xmlns:a16="http://schemas.microsoft.com/office/drawing/2014/main" xmlns="" id="{5407A32F-13FE-42A7-ADED-EAC97C3F9EDA}"/>
              </a:ext>
            </a:extLst>
          </p:cNvPr>
          <p:cNvSpPr txBox="1">
            <a:spLocks/>
          </p:cNvSpPr>
          <p:nvPr/>
        </p:nvSpPr>
        <p:spPr>
          <a:xfrm>
            <a:off x="558905" y="2887265"/>
            <a:ext cx="842772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xmlns="" id="{B223C90E-89AE-4639-A182-E4AB316889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44" y="201118"/>
            <a:ext cx="4772968" cy="1248511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B04F3B80-C3CF-4F59-BC0D-97BAFC795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4" y="6032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l-SI" altLang="sl-S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740D60AD-4221-45F1-AB2B-8656D9DE2EA2}"/>
              </a:ext>
            </a:extLst>
          </p:cNvPr>
          <p:cNvGrpSpPr/>
          <p:nvPr/>
        </p:nvGrpSpPr>
        <p:grpSpPr>
          <a:xfrm>
            <a:off x="8421560" y="-1232123"/>
            <a:ext cx="6157520" cy="5775150"/>
            <a:chOff x="8412035" y="-1603598"/>
            <a:chExt cx="6157520" cy="5775150"/>
          </a:xfrm>
        </p:grpSpPr>
        <p:sp>
          <p:nvSpPr>
            <p:cNvPr id="12" name="Diagram poteka: povezovalnik 11">
              <a:extLst>
                <a:ext uri="{FF2B5EF4-FFF2-40B4-BE49-F238E27FC236}">
                  <a16:creationId xmlns:a16="http://schemas.microsoft.com/office/drawing/2014/main" xmlns="" id="{9456BF43-3506-48CB-80E3-671521A98D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12035" y="-1603598"/>
              <a:ext cx="6157520" cy="5775150"/>
            </a:xfrm>
            <a:prstGeom prst="flowChartConnector">
              <a:avLst/>
            </a:prstGeom>
            <a:blipFill dpi="0" rotWithShape="1">
              <a:blip r:embed="rId3">
                <a:alphaModFix amt="33000"/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pic>
          <p:nvPicPr>
            <p:cNvPr id="13" name="Slika 12" descr="C:\Users\barbarah\Documents\Barbara\02_PROJEKTI\2022 09_RCDD Ljubljana\diseminacija\logotipi\SGS\SGS LOGO.jpg">
              <a:extLst>
                <a:ext uri="{FF2B5EF4-FFF2-40B4-BE49-F238E27FC236}">
                  <a16:creationId xmlns:a16="http://schemas.microsoft.com/office/drawing/2014/main" xmlns="" id="{514A75D8-929D-4D2A-A639-BC084A052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0464" y="813960"/>
              <a:ext cx="2138017" cy="8462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lika 14" descr="C:\Users\barbarah\Documents\Barbara\02_PROJEKTI\2022 09_RCDD Ljubljana\diseminacija\logotipi\ŠS\logo_lezeci.jpg">
              <a:extLst>
                <a:ext uri="{FF2B5EF4-FFF2-40B4-BE49-F238E27FC236}">
                  <a16:creationId xmlns:a16="http://schemas.microsoft.com/office/drawing/2014/main" xmlns="" id="{275FF043-452D-4D76-916A-A00CC33A3D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8894" y="1956645"/>
              <a:ext cx="1599258" cy="520931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>
            <a:extLst>
              <a:ext uri="{FF2B5EF4-FFF2-40B4-BE49-F238E27FC236}">
                <a16:creationId xmlns:a16="http://schemas.microsoft.com/office/drawing/2014/main" xmlns="" id="{5BCD5BCF-340D-4B6D-BA81-EB3D37B68498}"/>
              </a:ext>
            </a:extLst>
          </p:cNvPr>
          <p:cNvGrpSpPr/>
          <p:nvPr/>
        </p:nvGrpSpPr>
        <p:grpSpPr>
          <a:xfrm>
            <a:off x="237943" y="5901182"/>
            <a:ext cx="11633259" cy="922713"/>
            <a:chOff x="237943" y="5901182"/>
            <a:chExt cx="11633259" cy="922713"/>
          </a:xfrm>
        </p:grpSpPr>
        <p:pic>
          <p:nvPicPr>
            <p:cNvPr id="7" name="Slika 88" descr="logo_mddsz">
              <a:extLst>
                <a:ext uri="{FF2B5EF4-FFF2-40B4-BE49-F238E27FC236}">
                  <a16:creationId xmlns:a16="http://schemas.microsoft.com/office/drawing/2014/main" xmlns="" id="{2F5D2551-B48A-4825-BE85-53AD6001F7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1234" y="5901182"/>
              <a:ext cx="3280756" cy="922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Slika 89" descr="Logo_EKP_socialni_sklad_SLO">
              <a:extLst>
                <a:ext uri="{FF2B5EF4-FFF2-40B4-BE49-F238E27FC236}">
                  <a16:creationId xmlns:a16="http://schemas.microsoft.com/office/drawing/2014/main" xmlns="" id="{3078573C-AB79-4E5C-AC49-F2D4A4221E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6759" y="5966718"/>
              <a:ext cx="1843236" cy="80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xmlns="" id="{17C2A75C-3D95-49B3-A08E-A9B7B1B3B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943" y="6028639"/>
              <a:ext cx="5385617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i="1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haroni" panose="02010803020104030203" pitchFamily="2" charset="-79"/>
                </a:rPr>
                <a:t>Naložbo sofinancirata Evropska unija iz Evropskega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i="1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haroni" panose="02010803020104030203" pitchFamily="2" charset="-79"/>
                </a:rPr>
                <a:t>socialnega sklada in Republika Slovenija.</a:t>
              </a:r>
              <a:r>
                <a:rPr kumimoji="0" lang="sl-SI" altLang="sl-SI" sz="1800" i="1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haroni" panose="02010803020104030203" pitchFamily="2" charset="-79"/>
                </a:rPr>
                <a:t> </a:t>
              </a:r>
              <a:endParaRPr kumimoji="0" lang="sl-SI" altLang="sl-SI" sz="4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9" name="Raven povezovalnik 18">
              <a:extLst>
                <a:ext uri="{FF2B5EF4-FFF2-40B4-BE49-F238E27FC236}">
                  <a16:creationId xmlns:a16="http://schemas.microsoft.com/office/drawing/2014/main" xmlns="" id="{5379D8E5-A60A-4E10-A5F4-510478577595}"/>
                </a:ext>
              </a:extLst>
            </p:cNvPr>
            <p:cNvCxnSpPr>
              <a:cxnSpLocks/>
            </p:cNvCxnSpPr>
            <p:nvPr/>
          </p:nvCxnSpPr>
          <p:spPr>
            <a:xfrm>
              <a:off x="333330" y="5942725"/>
              <a:ext cx="11537872" cy="1179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Slika 17" descr="C:\Users\barbarah\Documents\Barbara\LOGOS, templates ipd\ZDS 2018\1-ZDS-Logotip-CMYK-small.jpg">
            <a:extLst>
              <a:ext uri="{FF2B5EF4-FFF2-40B4-BE49-F238E27FC236}">
                <a16:creationId xmlns:a16="http://schemas.microsoft.com/office/drawing/2014/main" xmlns="" id="{9BF26BEA-E029-4B82-A523-6B93FFFC388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287" y="200164"/>
            <a:ext cx="923290" cy="7412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Podnaslov 2">
            <a:extLst>
              <a:ext uri="{FF2B5EF4-FFF2-40B4-BE49-F238E27FC236}">
                <a16:creationId xmlns:a16="http://schemas.microsoft.com/office/drawing/2014/main" xmlns="" id="{5407A32F-13FE-42A7-ADED-EAC97C3F9EDA}"/>
              </a:ext>
            </a:extLst>
          </p:cNvPr>
          <p:cNvSpPr txBox="1">
            <a:spLocks/>
          </p:cNvSpPr>
          <p:nvPr/>
        </p:nvSpPr>
        <p:spPr>
          <a:xfrm>
            <a:off x="558905" y="3938289"/>
            <a:ext cx="842772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l-SI" sz="2200" dirty="0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xmlns="" id="{5037AF6F-9D2E-4522-8D77-5E0AE8493BB7}"/>
              </a:ext>
            </a:extLst>
          </p:cNvPr>
          <p:cNvSpPr txBox="1"/>
          <p:nvPr/>
        </p:nvSpPr>
        <p:spPr>
          <a:xfrm>
            <a:off x="1631118" y="1804511"/>
            <a:ext cx="615752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ŠTIPENDIJE ZA DEFICITARNE POKLICE</a:t>
            </a:r>
          </a:p>
          <a:p>
            <a:pPr algn="ctr"/>
            <a:endParaRPr lang="sl-SI" dirty="0"/>
          </a:p>
          <a:p>
            <a:pPr algn="ctr"/>
            <a:r>
              <a:rPr lang="sl-SI" dirty="0"/>
              <a:t>Maja Gašparovič</a:t>
            </a:r>
          </a:p>
          <a:p>
            <a:pPr algn="ctr"/>
            <a:r>
              <a:rPr lang="sl-SI" dirty="0"/>
              <a:t>Vodja Oddelka za štipendije in programe Ad futura</a:t>
            </a:r>
          </a:p>
          <a:p>
            <a:pPr algn="ctr"/>
            <a:endParaRPr lang="sl-SI" dirty="0"/>
          </a:p>
          <a:p>
            <a:pPr algn="ctr"/>
            <a:r>
              <a:rPr lang="sl-SI" b="1" dirty="0"/>
              <a:t>Javni štipendijski, razvojni, preživninski in invalidski sklad Republike Slovenije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548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43482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Regijski center za dostojno delo Ljubljana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značba mesta vsebine 19">
            <a:extLst>
              <a:ext uri="{FF2B5EF4-FFF2-40B4-BE49-F238E27FC236}">
                <a16:creationId xmlns:a16="http://schemas.microsoft.com/office/drawing/2014/main" xmlns="" id="{BD1651C8-A5F2-4996-A42E-541169BB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773" y="1511877"/>
            <a:ext cx="10515600" cy="487283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000" b="1" dirty="0"/>
              <a:t>POLITIKA ŠTIPENDIRANJA 2020-2024</a:t>
            </a:r>
          </a:p>
          <a:p>
            <a:pPr lvl="1"/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sprejme Vlada RS za 5-letno obdobje</a:t>
            </a:r>
          </a:p>
          <a:p>
            <a:pPr lvl="1"/>
            <a:r>
              <a:rPr lang="sl-SI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opredeljuje deficitarna področja in izobraževalne programe</a:t>
            </a:r>
          </a:p>
          <a:p>
            <a:pPr lvl="1"/>
            <a:endParaRPr lang="sl-SI" sz="2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l-SI" sz="2000" b="1" dirty="0">
                <a:solidFill>
                  <a:prstClr val="black"/>
                </a:solidFill>
                <a:latin typeface="Calibri"/>
              </a:rPr>
              <a:t>DEFICITARNI POKLICI</a:t>
            </a:r>
          </a:p>
          <a:p>
            <a:pPr lvl="1">
              <a:spcBef>
                <a:spcPts val="1000"/>
              </a:spcBef>
              <a:defRPr/>
            </a:pPr>
            <a:r>
              <a:rPr lang="sl-SI" sz="2100" dirty="0">
                <a:latin typeface="Calibri" panose="020F0502020204030204" pitchFamily="34" charset="0"/>
                <a:cs typeface="Times New Roman" panose="02020603050405020304" pitchFamily="18" charset="0"/>
              </a:rPr>
              <a:t>poklici, za katere na trgu dela ni dovolj kadra glede na potrebe delodajalcev, ki po njih povprašujejo</a:t>
            </a:r>
          </a:p>
          <a:p>
            <a:pPr lvl="1">
              <a:spcBef>
                <a:spcPts val="1000"/>
              </a:spcBef>
              <a:defRPr/>
            </a:pPr>
            <a:endParaRPr lang="sl-SI" sz="2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l-SI" sz="2000" b="1" dirty="0">
                <a:solidFill>
                  <a:prstClr val="black"/>
                </a:solidFill>
                <a:latin typeface="Calibri"/>
              </a:rPr>
              <a:t>ŠTIPENDIJE ZA DEFICITARNE POKLICE</a:t>
            </a:r>
          </a:p>
          <a:p>
            <a:pPr lvl="1">
              <a:spcBef>
                <a:spcPts val="1000"/>
              </a:spcBef>
              <a:defRPr/>
            </a:pPr>
            <a:r>
              <a:rPr lang="sl-SI" sz="21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Namen</a:t>
            </a:r>
            <a:r>
              <a:rPr lang="sl-SI" sz="2100" dirty="0">
                <a:latin typeface="Calibri" panose="020F0502020204030204" pitchFamily="34" charset="0"/>
                <a:cs typeface="Times New Roman" panose="02020603050405020304" pitchFamily="18" charset="0"/>
              </a:rPr>
              <a:t>: Spodbuda mladim za izobraževanje za deficitarne poklice</a:t>
            </a:r>
          </a:p>
          <a:p>
            <a:pPr lvl="1">
              <a:spcBef>
                <a:spcPts val="1000"/>
              </a:spcBef>
              <a:defRPr/>
            </a:pPr>
            <a:r>
              <a:rPr lang="sl-SI" sz="21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Objava JR</a:t>
            </a:r>
            <a:r>
              <a:rPr lang="sl-SI" sz="2100" dirty="0">
                <a:latin typeface="Calibri" panose="020F0502020204030204" pitchFamily="34" charset="0"/>
                <a:cs typeface="Times New Roman" panose="02020603050405020304" pitchFamily="18" charset="0"/>
              </a:rPr>
              <a:t>: vsako leto, podeli se 1.000 štipendij </a:t>
            </a:r>
          </a:p>
          <a:p>
            <a:pPr lvl="1">
              <a:spcBef>
                <a:spcPts val="1000"/>
              </a:spcBef>
              <a:defRPr/>
            </a:pPr>
            <a:r>
              <a:rPr lang="sl-SI" sz="21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Višina štipendije</a:t>
            </a:r>
            <a:r>
              <a:rPr lang="sl-SI" sz="2100" dirty="0">
                <a:latin typeface="Calibri" panose="020F0502020204030204" pitchFamily="34" charset="0"/>
                <a:cs typeface="Times New Roman" panose="02020603050405020304" pitchFamily="18" charset="0"/>
              </a:rPr>
              <a:t>: 100 EUR</a:t>
            </a:r>
          </a:p>
          <a:p>
            <a:pPr lvl="1">
              <a:spcBef>
                <a:spcPts val="1000"/>
              </a:spcBef>
              <a:defRPr/>
            </a:pPr>
            <a:r>
              <a:rPr lang="sl-SI" sz="21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Pogoj za pridobitev</a:t>
            </a:r>
            <a:r>
              <a:rPr lang="sl-SI" sz="2100" dirty="0">
                <a:latin typeface="Calibri" panose="020F0502020204030204" pitchFamily="34" charset="0"/>
                <a:cs typeface="Times New Roman" panose="02020603050405020304" pitchFamily="18" charset="0"/>
              </a:rPr>
              <a:t>: vpis v 1. letnik deficitarnega programa</a:t>
            </a:r>
          </a:p>
          <a:p>
            <a:pPr lvl="1">
              <a:spcBef>
                <a:spcPts val="1000"/>
              </a:spcBef>
              <a:defRPr/>
            </a:pPr>
            <a:endParaRPr lang="sl-SI" sz="1600" b="1" dirty="0">
              <a:solidFill>
                <a:prstClr val="black"/>
              </a:solidFill>
              <a:latin typeface="Calibri"/>
            </a:endParaRPr>
          </a:p>
          <a:p>
            <a:pPr lvl="1">
              <a:spcBef>
                <a:spcPts val="1000"/>
              </a:spcBef>
              <a:defRPr/>
            </a:pPr>
            <a:endParaRPr lang="sl-SI" sz="1600" dirty="0"/>
          </a:p>
          <a:p>
            <a:pPr lvl="1"/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35156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43482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Regijski center za dostojno delo Ljubljana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značba mesta vsebine 19">
            <a:extLst>
              <a:ext uri="{FF2B5EF4-FFF2-40B4-BE49-F238E27FC236}">
                <a16:creationId xmlns:a16="http://schemas.microsoft.com/office/drawing/2014/main" xmlns="" id="{BD1651C8-A5F2-4996-A42E-541169BB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436"/>
            <a:ext cx="10515600" cy="48728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A73D5629-E767-4AE7-996E-F4E85EA11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62529"/>
              </p:ext>
            </p:extLst>
          </p:nvPr>
        </p:nvGraphicFramePr>
        <p:xfrm>
          <a:off x="740229" y="1478435"/>
          <a:ext cx="7674428" cy="5139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163">
                  <a:extLst>
                    <a:ext uri="{9D8B030D-6E8A-4147-A177-3AD203B41FA5}">
                      <a16:colId xmlns:a16="http://schemas.microsoft.com/office/drawing/2014/main" xmlns="" val="1235412476"/>
                    </a:ext>
                  </a:extLst>
                </a:gridCol>
                <a:gridCol w="3894149">
                  <a:extLst>
                    <a:ext uri="{9D8B030D-6E8A-4147-A177-3AD203B41FA5}">
                      <a16:colId xmlns:a16="http://schemas.microsoft.com/office/drawing/2014/main" xmlns="" val="443371982"/>
                    </a:ext>
                  </a:extLst>
                </a:gridCol>
                <a:gridCol w="1271357">
                  <a:extLst>
                    <a:ext uri="{9D8B030D-6E8A-4147-A177-3AD203B41FA5}">
                      <a16:colId xmlns:a16="http://schemas.microsoft.com/office/drawing/2014/main" xmlns="" val="431798198"/>
                    </a:ext>
                  </a:extLst>
                </a:gridCol>
                <a:gridCol w="850905">
                  <a:extLst>
                    <a:ext uri="{9D8B030D-6E8A-4147-A177-3AD203B41FA5}">
                      <a16:colId xmlns:a16="http://schemas.microsoft.com/office/drawing/2014/main" xmlns="" val="1047017063"/>
                    </a:ext>
                  </a:extLst>
                </a:gridCol>
                <a:gridCol w="1034854">
                  <a:extLst>
                    <a:ext uri="{9D8B030D-6E8A-4147-A177-3AD203B41FA5}">
                      <a16:colId xmlns:a16="http://schemas.microsoft.com/office/drawing/2014/main" xmlns="" val="2534223365"/>
                    </a:ext>
                  </a:extLst>
                </a:gridCol>
              </a:tblGrid>
              <a:tr h="37041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200" dirty="0">
                          <a:effectLst/>
                        </a:rPr>
                        <a:t>PODELJENE ŠTIPENDIJE ŠOLSKO LETO 2020/2021</a:t>
                      </a:r>
                    </a:p>
                    <a:p>
                      <a:pPr algn="ctr"/>
                      <a:r>
                        <a:rPr lang="sl-SI" sz="1200" dirty="0">
                          <a:effectLst/>
                        </a:rPr>
                        <a:t>IZOBRAŽEVALNI PROGRAM</a:t>
                      </a:r>
                      <a:endParaRPr lang="sl-S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Ž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M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SKUPAJ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514306376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mizar/mizarka,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5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195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200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651493224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2.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 dirty="0">
                          <a:effectLst/>
                        </a:rPr>
                        <a:t>elektrikar/elektrikarka,</a:t>
                      </a:r>
                      <a:endParaRPr lang="sl-S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2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187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189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4203416440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3.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mehatronik operater/operaterka,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132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132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275094138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4.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oblikovalec kovin orodjar/orodjarka,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108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112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1054857170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5.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slaščičar/slaščičarka,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106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18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124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3509401100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6.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inštalater/inštalaterka strojnih inštalacij,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79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79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319913239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7.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avtokaroserist/avtokaroseristka,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42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43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879540910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8.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pečar/pečarka,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23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23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1651350757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9.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mesar/mesarka,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13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15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882281931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10.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tesar/tesarka,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14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14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2508584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11.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gozdar/gozdarka,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14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14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1033390718"/>
                  </a:ext>
                </a:extLst>
              </a:tr>
              <a:tr h="231350">
                <a:tc>
                  <a:txBody>
                    <a:bodyPr/>
                    <a:lstStyle/>
                    <a:p>
                      <a:r>
                        <a:rPr lang="sl-SI" sz="600" dirty="0">
                          <a:effectLst/>
                        </a:rPr>
                        <a:t>12.</a:t>
                      </a:r>
                      <a:endParaRPr lang="sl-SI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 dirty="0">
                          <a:effectLst/>
                        </a:rPr>
                        <a:t>slikopleskar-črkoslikar/slikopleskarka-črkoslikarka,</a:t>
                      </a:r>
                      <a:endParaRPr lang="sl-S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12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14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3695352658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13.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pek/pekarka,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4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8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3943015153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14.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izvajalec/izvajalka suhomontažne gradnje,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7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7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792997260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15.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zidar/zidarka,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6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6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122622749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16.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tehnik/tehnica steklarstva.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2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149531438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17.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kamnosek/kamnosekinja,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2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857865563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18.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klepar-krovec/kleparka-krovka,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2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2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822511428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19.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izdelovalec/izdelovalka kovinskih konstrukcij,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0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789687141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20.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tapetnik/ tapetničarka,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0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174196557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21.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>
                          <a:effectLst/>
                        </a:rPr>
                        <a:t>steklar/steklarka,</a:t>
                      </a:r>
                      <a:endParaRPr lang="sl-S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0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2561021488"/>
                  </a:ext>
                </a:extLst>
              </a:tr>
              <a:tr h="216074">
                <a:tc>
                  <a:txBody>
                    <a:bodyPr/>
                    <a:lstStyle/>
                    <a:p>
                      <a:r>
                        <a:rPr lang="sl-SI" sz="600">
                          <a:effectLst/>
                        </a:rPr>
                        <a:t>22.</a:t>
                      </a:r>
                      <a:endParaRPr lang="sl-SI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r>
                        <a:rPr lang="sl-SI" sz="1200" dirty="0">
                          <a:effectLst/>
                        </a:rPr>
                        <a:t>dimnikar/</a:t>
                      </a:r>
                      <a:r>
                        <a:rPr lang="sl-SI" sz="1200" dirty="0" err="1">
                          <a:effectLst/>
                        </a:rPr>
                        <a:t>dimnikarka</a:t>
                      </a:r>
                      <a:endParaRPr lang="sl-S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>
                          <a:effectLst/>
                        </a:rPr>
                        <a:t>0</a:t>
                      </a:r>
                      <a:endParaRPr lang="sl-SI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dirty="0">
                          <a:effectLst/>
                        </a:rPr>
                        <a:t>0</a:t>
                      </a:r>
                      <a:endParaRPr lang="sl-SI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69" marR="39769" marT="0" marB="0"/>
                </a:tc>
                <a:extLst>
                  <a:ext uri="{0D108BD9-81ED-4DB2-BD59-A6C34878D82A}">
                    <a16:rowId xmlns:a16="http://schemas.microsoft.com/office/drawing/2014/main" xmlns="" val="89207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28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43482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Regijski center za dostojno delo Ljubljana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značba mesta vsebine 19">
            <a:extLst>
              <a:ext uri="{FF2B5EF4-FFF2-40B4-BE49-F238E27FC236}">
                <a16:creationId xmlns:a16="http://schemas.microsoft.com/office/drawing/2014/main" xmlns="" id="{BD1651C8-A5F2-4996-A42E-541169BB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773" y="1511877"/>
            <a:ext cx="10515600" cy="4872831"/>
          </a:xfrm>
        </p:spPr>
        <p:txBody>
          <a:bodyPr>
            <a:normAutofit/>
          </a:bodyPr>
          <a:lstStyle/>
          <a:p>
            <a:pPr marL="457200" lvl="1" indent="0" algn="ctr">
              <a:spcBef>
                <a:spcPts val="1000"/>
              </a:spcBef>
              <a:buNone/>
              <a:defRPr/>
            </a:pPr>
            <a:endParaRPr lang="sl-SI" sz="3600" b="1" i="1" dirty="0">
              <a:solidFill>
                <a:prstClr val="black"/>
              </a:solidFill>
              <a:latin typeface="Calibri"/>
            </a:endParaRPr>
          </a:p>
          <a:p>
            <a:pPr marL="457200" lvl="1" indent="0" algn="ctr">
              <a:spcBef>
                <a:spcPts val="1000"/>
              </a:spcBef>
              <a:buNone/>
              <a:defRPr/>
            </a:pPr>
            <a:endParaRPr lang="sl-SI" sz="3600" b="1" i="1" dirty="0">
              <a:solidFill>
                <a:prstClr val="black"/>
              </a:solidFill>
              <a:latin typeface="Calibri"/>
            </a:endParaRPr>
          </a:p>
          <a:p>
            <a:pPr marL="457200" lvl="1" indent="0" algn="ctr">
              <a:spcBef>
                <a:spcPts val="1000"/>
              </a:spcBef>
              <a:buNone/>
              <a:defRPr/>
            </a:pPr>
            <a:r>
              <a:rPr lang="sl-SI" sz="4000" b="1" i="1" dirty="0">
                <a:solidFill>
                  <a:prstClr val="black"/>
                </a:solidFill>
                <a:latin typeface="Calibri"/>
              </a:rPr>
              <a:t>Hvala za pozornost!</a:t>
            </a:r>
          </a:p>
          <a:p>
            <a:pPr lvl="8">
              <a:spcBef>
                <a:spcPts val="1000"/>
              </a:spcBef>
              <a:defRPr/>
            </a:pPr>
            <a:endParaRPr lang="sl-SI" sz="1200" dirty="0"/>
          </a:p>
          <a:p>
            <a:pPr marL="3657600" lvl="8" indent="0">
              <a:spcBef>
                <a:spcPts val="1000"/>
              </a:spcBef>
              <a:buNone/>
              <a:defRPr/>
            </a:pPr>
            <a:r>
              <a:rPr lang="sl-SI" sz="1200"/>
              <a:t>        </a:t>
            </a:r>
            <a:r>
              <a:rPr lang="sl-SI" dirty="0"/>
              <a:t>Maja.Gasparovic@sklad-kadri.si</a:t>
            </a:r>
          </a:p>
          <a:p>
            <a:pPr lvl="1"/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324080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311</Words>
  <Application>Microsoft Office PowerPoint</Application>
  <PresentationFormat>Po meri</PresentationFormat>
  <Paragraphs>155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Officeova tema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Delodajalci</dc:creator>
  <cp:lastModifiedBy>Vesna Miloševič Zupančič</cp:lastModifiedBy>
  <cp:revision>113</cp:revision>
  <cp:lastPrinted>2019-04-11T11:46:17Z</cp:lastPrinted>
  <dcterms:created xsi:type="dcterms:W3CDTF">2017-09-27T13:06:56Z</dcterms:created>
  <dcterms:modified xsi:type="dcterms:W3CDTF">2021-10-19T07:48:37Z</dcterms:modified>
</cp:coreProperties>
</file>